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11" r:id="rId2"/>
    <p:sldId id="412" r:id="rId3"/>
    <p:sldId id="413" r:id="rId4"/>
    <p:sldId id="405" r:id="rId5"/>
    <p:sldId id="414" r:id="rId6"/>
    <p:sldId id="415" r:id="rId7"/>
    <p:sldId id="402" r:id="rId8"/>
    <p:sldId id="395" r:id="rId9"/>
    <p:sldId id="391" r:id="rId10"/>
    <p:sldId id="410" r:id="rId11"/>
    <p:sldId id="409" r:id="rId12"/>
    <p:sldId id="419" r:id="rId13"/>
    <p:sldId id="407" r:id="rId14"/>
    <p:sldId id="416" r:id="rId15"/>
    <p:sldId id="417" r:id="rId16"/>
    <p:sldId id="418" r:id="rId17"/>
    <p:sldId id="40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3366FF"/>
    <a:srgbClr val="0000FF"/>
    <a:srgbClr val="FF0000"/>
    <a:srgbClr val="00FF00"/>
    <a:srgbClr val="FFFF00"/>
    <a:srgbClr val="FFFF99"/>
    <a:srgbClr val="00FF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613" autoAdjust="0"/>
  </p:normalViewPr>
  <p:slideViewPr>
    <p:cSldViewPr>
      <p:cViewPr varScale="1">
        <p:scale>
          <a:sx n="63" d="100"/>
          <a:sy n="63" d="100"/>
        </p:scale>
        <p:origin x="4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fld id="{B619ED08-C159-49CF-A37E-82F0D94E17E5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fld id="{BB13A632-02AF-4216-A1C0-9EE4050DD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43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1E8C00FD-E7E2-408F-A7FB-FFC8B2ABE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30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35C6-99B7-4E8C-981A-9110B465E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AC95C-C427-46B3-A888-48DA33978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19766-C016-42EC-80AA-46CEDB3F8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22205-AF4A-48B7-8E29-49A782807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F3FB-7F8A-4857-8179-C18CF5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3304-3D40-427A-A55B-C56A943BC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1A546-163F-4752-9B44-6E14C09C2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E3E5-B35B-43B7-A53A-8E506F2EC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F22F-0EE5-4680-A685-B66EFA69D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5E7A1-0FAA-4148-A244-EAC63DAA6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F3CF-F9DA-4B0F-982A-F39BFE30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9676A7B-6F87-4310-971E-4C9D2400D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819400" y="1019142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 b="1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76263" y="1885917"/>
            <a:ext cx="3709987" cy="1039813"/>
            <a:chOff x="192" y="873"/>
            <a:chExt cx="2630" cy="655"/>
          </a:xfrm>
        </p:grpSpPr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186" y="873"/>
              <a:ext cx="2626" cy="655"/>
              <a:chOff x="2160" y="1678"/>
              <a:chExt cx="1303" cy="1134"/>
            </a:xfrm>
          </p:grpSpPr>
          <p:sp>
            <p:nvSpPr>
              <p:cNvPr id="7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8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9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0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1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2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3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4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15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6" name="Text Box 65"/>
            <p:cNvSpPr txBox="1">
              <a:spLocks noChangeArrowheads="1"/>
            </p:cNvSpPr>
            <p:nvPr/>
          </p:nvSpPr>
          <p:spPr bwMode="auto">
            <a:xfrm>
              <a:off x="557" y="1008"/>
              <a:ext cx="184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600" b="1">
                  <a:solidFill>
                    <a:srgbClr val="3333FF"/>
                  </a:solidFill>
                  <a:latin typeface="Times New Roman" pitchFamily="18" charset="0"/>
                </a:rPr>
                <a:t>Khởi động</a:t>
              </a:r>
            </a:p>
          </p:txBody>
        </p:sp>
      </p:grpSp>
      <p:sp>
        <p:nvSpPr>
          <p:cNvPr id="16" name="Text Box 67"/>
          <p:cNvSpPr txBox="1">
            <a:spLocks noChangeArrowheads="1"/>
          </p:cNvSpPr>
          <p:nvPr/>
        </p:nvSpPr>
        <p:spPr bwMode="auto">
          <a:xfrm>
            <a:off x="533400" y="3124167"/>
            <a:ext cx="8001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3500" b="1" u="sng">
                <a:latin typeface="Times New Roman" pitchFamily="18" charset="0"/>
              </a:rPr>
              <a:t>TRÒ CHƠI</a:t>
            </a:r>
            <a:r>
              <a:rPr lang="en-US" sz="3500" b="1">
                <a:latin typeface="Times New Roman" pitchFamily="18" charset="0"/>
              </a:rPr>
              <a:t>: </a:t>
            </a:r>
            <a:r>
              <a:rPr lang="en-US" sz="3500" b="1" smtClean="0">
                <a:latin typeface="Times New Roman" pitchFamily="18" charset="0"/>
              </a:rPr>
              <a:t>TÔI MỜI</a:t>
            </a:r>
            <a:endParaRPr lang="en-US" sz="3500" b="1">
              <a:latin typeface="Times New Roman" pitchFamily="18" charset="0"/>
            </a:endParaRPr>
          </a:p>
        </p:txBody>
      </p:sp>
      <p:grpSp>
        <p:nvGrpSpPr>
          <p:cNvPr id="17" name="Group 9"/>
          <p:cNvGrpSpPr>
            <a:grpSpLocks/>
          </p:cNvGrpSpPr>
          <p:nvPr/>
        </p:nvGrpSpPr>
        <p:grpSpPr bwMode="auto">
          <a:xfrm>
            <a:off x="2522538" y="2698717"/>
            <a:ext cx="4175125" cy="1797050"/>
            <a:chOff x="191" y="846"/>
            <a:chExt cx="2630" cy="684"/>
          </a:xfrm>
        </p:grpSpPr>
        <p:grpSp>
          <p:nvGrpSpPr>
            <p:cNvPr id="18" name="Group 10"/>
            <p:cNvGrpSpPr>
              <a:grpSpLocks/>
            </p:cNvGrpSpPr>
            <p:nvPr/>
          </p:nvGrpSpPr>
          <p:grpSpPr bwMode="auto">
            <a:xfrm>
              <a:off x="177" y="842"/>
              <a:ext cx="2622" cy="684"/>
              <a:chOff x="2160" y="1628"/>
              <a:chExt cx="1303" cy="1184"/>
            </a:xfrm>
          </p:grpSpPr>
          <p:sp>
            <p:nvSpPr>
              <p:cNvPr id="20" name="Oval 11"/>
              <p:cNvSpPr>
                <a:spLocks noChangeArrowheads="1"/>
              </p:cNvSpPr>
              <p:nvPr/>
            </p:nvSpPr>
            <p:spPr bwMode="gray">
              <a:xfrm>
                <a:off x="2772" y="1961"/>
                <a:ext cx="81" cy="5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endParaRPr lang="en-US" sz="1800"/>
              </a:p>
            </p:txBody>
          </p:sp>
          <p:sp>
            <p:nvSpPr>
              <p:cNvPr id="21" name="Oval 12"/>
              <p:cNvSpPr>
                <a:spLocks noChangeArrowheads="1"/>
              </p:cNvSpPr>
              <p:nvPr/>
            </p:nvSpPr>
            <p:spPr bwMode="gray">
              <a:xfrm>
                <a:off x="2774" y="1961"/>
                <a:ext cx="81" cy="566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endParaRPr lang="en-US" sz="1800"/>
              </a:p>
            </p:txBody>
          </p:sp>
          <p:sp>
            <p:nvSpPr>
              <p:cNvPr id="22" name="Oval 13"/>
              <p:cNvSpPr>
                <a:spLocks noChangeArrowheads="1"/>
              </p:cNvSpPr>
              <p:nvPr/>
            </p:nvSpPr>
            <p:spPr bwMode="gray">
              <a:xfrm>
                <a:off x="2163" y="1961"/>
                <a:ext cx="1300" cy="566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1" hangingPunct="1"/>
                <a:endParaRPr lang="en-US" sz="1800"/>
              </a:p>
            </p:txBody>
          </p:sp>
          <p:sp>
            <p:nvSpPr>
              <p:cNvPr id="23" name="Oval 14"/>
              <p:cNvSpPr>
                <a:spLocks noChangeArrowheads="1"/>
              </p:cNvSpPr>
              <p:nvPr/>
            </p:nvSpPr>
            <p:spPr bwMode="gray">
              <a:xfrm>
                <a:off x="2160" y="1949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1" hangingPunct="1"/>
                <a:endParaRPr lang="en-US" sz="1800"/>
              </a:p>
            </p:txBody>
          </p:sp>
          <p:sp>
            <p:nvSpPr>
              <p:cNvPr id="24" name="Oval 15"/>
              <p:cNvSpPr>
                <a:spLocks noChangeArrowheads="1"/>
              </p:cNvSpPr>
              <p:nvPr/>
            </p:nvSpPr>
            <p:spPr bwMode="gray">
              <a:xfrm>
                <a:off x="2228" y="1961"/>
                <a:ext cx="1170" cy="566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1" hangingPunct="1"/>
                <a:endParaRPr lang="en-US" sz="1800"/>
              </a:p>
            </p:txBody>
          </p:sp>
          <p:sp>
            <p:nvSpPr>
              <p:cNvPr id="25" name="Oval 16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1" hangingPunct="1"/>
                <a:endParaRPr lang="en-US" sz="1800"/>
              </a:p>
            </p:txBody>
          </p:sp>
          <p:sp>
            <p:nvSpPr>
              <p:cNvPr id="26" name="Oval 17"/>
              <p:cNvSpPr>
                <a:spLocks noChangeArrowheads="1"/>
              </p:cNvSpPr>
              <p:nvPr/>
            </p:nvSpPr>
            <p:spPr bwMode="gray">
              <a:xfrm>
                <a:off x="2262" y="1678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1" hangingPunct="1"/>
                <a:endParaRPr lang="en-US" sz="1800"/>
              </a:p>
            </p:txBody>
          </p:sp>
          <p:sp>
            <p:nvSpPr>
              <p:cNvPr id="27" name="Oval 18"/>
              <p:cNvSpPr>
                <a:spLocks noChangeArrowheads="1"/>
              </p:cNvSpPr>
              <p:nvPr/>
            </p:nvSpPr>
            <p:spPr bwMode="gray">
              <a:xfrm>
                <a:off x="2315" y="1628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1" hangingPunct="1"/>
                <a:endParaRPr lang="en-US" sz="1800"/>
              </a:p>
            </p:txBody>
          </p:sp>
          <p:sp>
            <p:nvSpPr>
              <p:cNvPr id="28" name="Oval 19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ctr" eaLnBrk="1" hangingPunct="1"/>
                <a:endParaRPr lang="en-US" sz="1800"/>
              </a:p>
            </p:txBody>
          </p:sp>
        </p:grp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602" y="1057"/>
              <a:ext cx="184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3000" b="1">
                  <a:solidFill>
                    <a:srgbClr val="FF0000"/>
                  </a:solidFill>
                </a:rPr>
                <a:t>Nhận xét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030238" y="1089025"/>
            <a:ext cx="7448653" cy="135412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8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Trao đổi với bạn rồi vẽ và tô màu các hình theo mẫu sau: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6291" y="434934"/>
            <a:ext cx="6842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vi-VN" altLang="en-US" sz="2800">
                <a:solidFill>
                  <a:srgbClr val="0000FF"/>
                </a:solidFill>
                <a:cs typeface="Times New Roman" pitchFamily="18" charset="0"/>
              </a:rPr>
              <a:t>Bài thực hành </a:t>
            </a:r>
            <a:endParaRPr lang="en-US" alt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11" name="Picture 10" descr="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08" y="2552688"/>
            <a:ext cx="6097671" cy="3538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8596" y="1089025"/>
            <a:ext cx="7886808" cy="135412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8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Trao đổi với bạn rồi vẽ và tô màu các hình theo mẫu sau: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6291" y="434934"/>
            <a:ext cx="6842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vi-VN" altLang="en-US" sz="2800">
                <a:solidFill>
                  <a:srgbClr val="0000FF"/>
                </a:solidFill>
                <a:cs typeface="Times New Roman" pitchFamily="18" charset="0"/>
              </a:rPr>
              <a:t>Bài thực hành </a:t>
            </a:r>
            <a:endParaRPr lang="en-US" alt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10" name="Picture 9" descr="34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090" y="2552688"/>
            <a:ext cx="5440437" cy="3487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286000" y="871509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838200" y="1347759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Bài </a:t>
            </a:r>
            <a:r>
              <a:rPr lang="en-US" sz="2800" u="sng" smtClean="0">
                <a:solidFill>
                  <a:srgbClr val="002060"/>
                </a:solidFill>
              </a:rPr>
              <a:t>6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: Tô màu hoàn thiện tranh vẽ</a:t>
            </a:r>
            <a:endParaRPr lang="en-US" sz="28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847673" y="2662227"/>
            <a:ext cx="7704243" cy="3505247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085816" y="2954331"/>
            <a:ext cx="7295167" cy="303057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04908" y="3648078"/>
            <a:ext cx="6937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Sử dụng công cụ        để tô màu cho bài vẽ</a:t>
            </a:r>
            <a:endParaRPr lang="en-US" sz="2800"/>
          </a:p>
        </p:txBody>
      </p:sp>
      <p:pic>
        <p:nvPicPr>
          <p:cNvPr id="10" name="Picture 9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461" y="3611565"/>
            <a:ext cx="533415" cy="61875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8856" y="4487877"/>
            <a:ext cx="6937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Vùng tô màu phải là một vùng khép kín</a:t>
            </a:r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701622" y="2260584"/>
            <a:ext cx="3322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FF0000"/>
                </a:solidFill>
              </a:rPr>
              <a:t>Em cần ghi nhớ</a:t>
            </a:r>
            <a:endParaRPr lang="en-US" sz="2800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9979" y="617499"/>
            <a:ext cx="8534400" cy="224676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Trò</a:t>
            </a:r>
            <a:r>
              <a:rPr lang="en-US" sz="8000" spc="50" dirty="0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chơi</a:t>
            </a:r>
            <a:endParaRPr lang="en-US" sz="8000" spc="50" dirty="0">
              <a:ln w="11430">
                <a:solidFill>
                  <a:srgbClr val="0070C0"/>
                </a:solidFill>
              </a:ln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nhanh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? 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đúng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?</a:t>
            </a:r>
          </a:p>
        </p:txBody>
      </p:sp>
      <p:pic>
        <p:nvPicPr>
          <p:cNvPr id="3" name="Picture 2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00" y="3209922"/>
            <a:ext cx="2193153" cy="2994066"/>
          </a:xfrm>
          <a:prstGeom prst="rect">
            <a:avLst/>
          </a:prstGeom>
        </p:spPr>
      </p:pic>
      <p:pic>
        <p:nvPicPr>
          <p:cNvPr id="4" name="Picture 3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019" y="3136896"/>
            <a:ext cx="2193153" cy="2994066"/>
          </a:xfrm>
          <a:prstGeom prst="rect">
            <a:avLst/>
          </a:prstGeom>
        </p:spPr>
      </p:pic>
      <p:pic>
        <p:nvPicPr>
          <p:cNvPr id="6" name="Picture 5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799" y="3136896"/>
            <a:ext cx="2193153" cy="299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527" y="1993840"/>
            <a:ext cx="84883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sz="2600" b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 hãy cho biết công cụ nào dưới đây dùng để tô màu?</a:t>
            </a:r>
            <a:endParaRPr lang="en-US" sz="26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009" y="2923062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421" y="392715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903" y="5047732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9057" y="3976695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286000" y="871509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38200" y="1347759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Bài </a:t>
            </a:r>
            <a:r>
              <a:rPr lang="en-US" sz="2800" u="sng" smtClean="0">
                <a:solidFill>
                  <a:srgbClr val="002060"/>
                </a:solidFill>
              </a:rPr>
              <a:t>6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: Tô màu hoàn thiện tranh vẽ</a:t>
            </a:r>
            <a:endParaRPr lang="en-US" sz="2800" b="1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10" name="Picture 9" descr="bu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778" y="2881305"/>
            <a:ext cx="584208" cy="495207"/>
          </a:xfrm>
          <a:prstGeom prst="rect">
            <a:avLst/>
          </a:prstGeom>
        </p:spPr>
      </p:pic>
      <p:pic>
        <p:nvPicPr>
          <p:cNvPr id="11" name="Picture 10" descr="tô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804" y="3903669"/>
            <a:ext cx="460389" cy="534050"/>
          </a:xfrm>
          <a:prstGeom prst="rect">
            <a:avLst/>
          </a:prstGeom>
        </p:spPr>
      </p:pic>
      <p:pic>
        <p:nvPicPr>
          <p:cNvPr id="12" name="Picture 11" descr="ta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778" y="4926033"/>
            <a:ext cx="505521" cy="471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286000" y="871509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838200" y="1347759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Bài </a:t>
            </a:r>
            <a:r>
              <a:rPr lang="en-US" sz="2800" u="sng" smtClean="0">
                <a:solidFill>
                  <a:srgbClr val="002060"/>
                </a:solidFill>
              </a:rPr>
              <a:t>6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: Tô màu hoàn thiện tranh vẽ</a:t>
            </a:r>
            <a:endParaRPr lang="en-US" sz="28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527" y="1993840"/>
            <a:ext cx="84883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en-US" sz="2600" b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Để tô màu cho tranh em thực mấy bước</a:t>
            </a:r>
            <a:endParaRPr lang="en-US" sz="26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009" y="2923062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bước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9421" y="392715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bước.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903" y="5047732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 bước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7009" y="3962400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22343" y="4962546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1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057" y="5035572"/>
            <a:ext cx="19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Bước:…..</a:t>
            </a:r>
            <a:endParaRPr lang="en-US" sz="280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286000" y="871509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838200" y="1347759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Bài </a:t>
            </a:r>
            <a:r>
              <a:rPr lang="en-US" sz="2800" u="sng" smtClean="0">
                <a:solidFill>
                  <a:srgbClr val="002060"/>
                </a:solidFill>
              </a:rPr>
              <a:t>6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: Tô màu hoàn thiện tranh vẽ</a:t>
            </a:r>
            <a:endParaRPr lang="en-US" sz="28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622" y="2187558"/>
            <a:ext cx="71565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smtClean="0">
                <a:solidFill>
                  <a:srgbClr val="3366FF"/>
                </a:solidFill>
              </a:rPr>
              <a:t>Câu 3</a:t>
            </a:r>
            <a:r>
              <a:rPr lang="en-US" sz="2600" smtClean="0">
                <a:solidFill>
                  <a:srgbClr val="3366FF"/>
                </a:solidFill>
              </a:rPr>
              <a:t>: Điền vào chỗ trống…… thứ tự các bước để tô màu cho hình vẽ</a:t>
            </a:r>
            <a:endParaRPr lang="en-US" sz="2600">
              <a:solidFill>
                <a:srgbClr val="33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570" y="3246435"/>
            <a:ext cx="317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Bước:......</a:t>
            </a:r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482545" y="4159260"/>
            <a:ext cx="2336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Bước:….</a:t>
            </a:r>
            <a:endParaRPr lang="en-US" sz="2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79577" y="3173409"/>
            <a:ext cx="4724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smtClean="0"/>
              <a:t>Chọn </a:t>
            </a:r>
            <a:r>
              <a:rPr lang="en-US" sz="2800"/>
              <a:t>màu </a:t>
            </a:r>
            <a:r>
              <a:rPr lang="en-US" sz="2800" smtClean="0"/>
              <a:t>tô trong hộp màu. </a:t>
            </a:r>
            <a:endParaRPr lang="en-US" sz="2800"/>
          </a:p>
        </p:txBody>
      </p:sp>
      <p:pic>
        <p:nvPicPr>
          <p:cNvPr id="10" name="Picture 9" descr="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189" y="2844792"/>
            <a:ext cx="1825650" cy="899238"/>
          </a:xfrm>
          <a:prstGeom prst="rect">
            <a:avLst/>
          </a:prstGeom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52603" y="4159260"/>
            <a:ext cx="67297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smtClean="0"/>
              <a:t>Chọn vùng muốn tô màu, nháy chuột để tô</a:t>
            </a:r>
            <a:endParaRPr lang="en-US" sz="28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25629" y="4999059"/>
            <a:ext cx="36199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smtClean="0"/>
              <a:t>Chọn </a:t>
            </a:r>
            <a:r>
              <a:rPr lang="en-US" sz="2800"/>
              <a:t>công cụ tô </a:t>
            </a:r>
            <a:r>
              <a:rPr lang="en-US" sz="2800" smtClean="0"/>
              <a:t>màu  </a:t>
            </a:r>
            <a:endParaRPr lang="en-US" sz="2800"/>
          </a:p>
        </p:txBody>
      </p:sp>
      <p:pic>
        <p:nvPicPr>
          <p:cNvPr id="13" name="Picture 12" descr="tô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0877" y="4889520"/>
            <a:ext cx="496902" cy="57640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95369" y="3209922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2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31882" y="4086234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3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l0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0"/>
            <a:ext cx="853440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4574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Kính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chúc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các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thầy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cô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giáo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mạnh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khỏe</a:t>
            </a:r>
            <a:endParaRPr lang="en-US" sz="540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6470" y="4833156"/>
            <a:ext cx="853440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Chúc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các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em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chăm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ngoan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học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tốt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! </a:t>
            </a:r>
          </a:p>
        </p:txBody>
      </p:sp>
    </p:spTree>
  </p:cSld>
  <p:clrMapOvr>
    <a:masterClrMapping/>
  </p:clrMapOvr>
  <p:transition spd="slow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116" y="3282948"/>
            <a:ext cx="5143946" cy="1928027"/>
          </a:xfrm>
          <a:prstGeom prst="rect">
            <a:avLst/>
          </a:prstGeom>
        </p:spPr>
      </p:pic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409518" y="2260584"/>
            <a:ext cx="8945685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latin typeface="Times New Roman" pitchFamily="18" charset="0"/>
              </a:rPr>
              <a:t>Quan sát hai hình sau, </a:t>
            </a:r>
            <a:r>
              <a:rPr lang="en-US" sz="2200" smtClean="0">
                <a:latin typeface="Times New Roman" pitchFamily="18" charset="0"/>
              </a:rPr>
              <a:t>em hãy cho biết hình nào chưa được tô màu ?</a:t>
            </a:r>
            <a:endParaRPr lang="en-US" sz="2200">
              <a:latin typeface="Times New Roman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286000" y="871509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38200" y="1347759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Bài </a:t>
            </a:r>
            <a:r>
              <a:rPr lang="en-US" sz="2800" u="sng" smtClean="0">
                <a:solidFill>
                  <a:srgbClr val="002060"/>
                </a:solidFill>
              </a:rPr>
              <a:t>6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: Tô màu hoàn thiện tranh vẽ</a:t>
            </a:r>
            <a:endParaRPr lang="en-US" sz="2800" b="1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362200" y="228600"/>
            <a:ext cx="4724400" cy="830262"/>
            <a:chOff x="2895600" y="84138"/>
            <a:chExt cx="4724400" cy="830262"/>
          </a:xfrm>
        </p:grpSpPr>
        <p:sp>
          <p:nvSpPr>
            <p:cNvPr id="3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681037"/>
              <a:chOff x="720" y="240"/>
              <a:chExt cx="4752" cy="505"/>
            </a:xfrm>
          </p:grpSpPr>
          <p:sp>
            <p:nvSpPr>
              <p:cNvPr id="5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365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7" name="Flowchart: Terminator 6"/>
          <p:cNvSpPr/>
          <p:nvPr/>
        </p:nvSpPr>
        <p:spPr>
          <a:xfrm>
            <a:off x="1905000" y="2057400"/>
            <a:ext cx="6757988" cy="973137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smtClean="0">
                <a:solidFill>
                  <a:schemeClr val="tx1"/>
                </a:solidFill>
              </a:rPr>
              <a:t>Biết sử dụng công cụ tô màu để tô màu chi tiết tranh vẽ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939925" y="4124325"/>
            <a:ext cx="6759575" cy="97472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smtClean="0">
                <a:solidFill>
                  <a:schemeClr val="tx1"/>
                </a:solidFill>
              </a:rPr>
              <a:t>Thực hiện nhanh nhẹn thao tác tô màu cho tranh vẽ.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21521" y="2192337"/>
            <a:ext cx="1554917" cy="2745403"/>
            <a:chOff x="350838" y="1876799"/>
            <a:chExt cx="1554162" cy="2746001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4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5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gray">
              <a:xfrm>
                <a:off x="2169" y="2099"/>
                <a:ext cx="141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3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7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15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16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09517" y="4008438"/>
            <a:ext cx="8507529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>
                <a:solidFill>
                  <a:srgbClr val="3333FF"/>
                </a:solidFill>
                <a:latin typeface="Times New Roman" pitchFamily="18" charset="0"/>
              </a:rPr>
              <a:t>Thảo luận nhóm 2 (Thời gian 3 phút) với nội dung: 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i="1">
                <a:solidFill>
                  <a:srgbClr val="FF0000"/>
                </a:solidFill>
                <a:latin typeface="Times New Roman" pitchFamily="18" charset="0"/>
              </a:rPr>
              <a:t>Hãy </a:t>
            </a:r>
            <a:r>
              <a:rPr lang="en-US" sz="2600" i="1" smtClean="0">
                <a:solidFill>
                  <a:srgbClr val="FF0000"/>
                </a:solidFill>
                <a:latin typeface="Times New Roman" pitchFamily="18" charset="0"/>
              </a:rPr>
              <a:t>chỉ ra vị trí công cụ tô màu        trên phần mềm Paint   </a:t>
            </a:r>
            <a:endParaRPr lang="en-US" sz="260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67" y="2522531"/>
            <a:ext cx="1752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19"/>
          <p:cNvSpPr>
            <a:spLocks noChangeArrowheads="1" noChangeShapeType="1" noTextEdit="1"/>
          </p:cNvSpPr>
          <p:nvPr/>
        </p:nvSpPr>
        <p:spPr bwMode="auto">
          <a:xfrm>
            <a:off x="3074967" y="2954331"/>
            <a:ext cx="316547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Thảo luận nhóm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519057" y="1931967"/>
            <a:ext cx="5791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3333FF"/>
                </a:solidFill>
                <a:latin typeface="Times New Roman" pitchFamily="18" charset="0"/>
              </a:rPr>
              <a:t>1. </a:t>
            </a:r>
            <a:r>
              <a:rPr lang="en-US" sz="2600" b="1" smtClean="0">
                <a:solidFill>
                  <a:srgbClr val="3333FF"/>
                </a:solidFill>
                <a:latin typeface="Times New Roman" pitchFamily="18" charset="0"/>
              </a:rPr>
              <a:t>Công cụ tô màu</a:t>
            </a:r>
            <a:endParaRPr lang="en-US" sz="26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86000" y="871509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838200" y="1347759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Bài </a:t>
            </a:r>
            <a:r>
              <a:rPr lang="en-US" sz="2800" u="sng" smtClean="0">
                <a:solidFill>
                  <a:srgbClr val="002060"/>
                </a:solidFill>
              </a:rPr>
              <a:t>6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: Tô màu hoàn thiện tranh vẽ</a:t>
            </a:r>
            <a:endParaRPr lang="en-US" sz="2800" b="1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16" name="Picture 15" descr="tô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9695" y="4451364"/>
            <a:ext cx="496902" cy="576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286000" y="871509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838200" y="1347759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Bài </a:t>
            </a:r>
            <a:r>
              <a:rPr lang="en-US" sz="2800" u="sng" smtClean="0">
                <a:solidFill>
                  <a:srgbClr val="002060"/>
                </a:solidFill>
              </a:rPr>
              <a:t>6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: Tô màu hoàn thiện tranh vẽ</a:t>
            </a:r>
            <a:endParaRPr lang="en-US" sz="28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592083" y="1822428"/>
            <a:ext cx="8229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smtClean="0">
                <a:solidFill>
                  <a:srgbClr val="3333FF"/>
                </a:solidFill>
                <a:latin typeface="Times New Roman" pitchFamily="18" charset="0"/>
              </a:rPr>
              <a:t>2. Tô màu cho tranh</a:t>
            </a:r>
            <a:endParaRPr lang="en-US" sz="26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90440" y="3611565"/>
            <a:ext cx="85217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>
                <a:solidFill>
                  <a:srgbClr val="3333FF"/>
                </a:solidFill>
                <a:latin typeface="Times New Roman" pitchFamily="18" charset="0"/>
              </a:rPr>
              <a:t>Thảo luận nhóm 2 (Thời gian </a:t>
            </a:r>
            <a:r>
              <a:rPr lang="en-US" sz="2600" smtClean="0">
                <a:solidFill>
                  <a:srgbClr val="3333FF"/>
                </a:solidFill>
                <a:latin typeface="Times New Roman" pitchFamily="18" charset="0"/>
              </a:rPr>
              <a:t>3 </a:t>
            </a:r>
            <a:r>
              <a:rPr lang="en-US" sz="2600">
                <a:solidFill>
                  <a:srgbClr val="3333FF"/>
                </a:solidFill>
                <a:latin typeface="Times New Roman" pitchFamily="18" charset="0"/>
              </a:rPr>
              <a:t>phút) với nội dung: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i="1" smtClean="0">
                <a:solidFill>
                  <a:srgbClr val="FF0000"/>
                </a:solidFill>
                <a:latin typeface="Times New Roman" pitchFamily="18" charset="0"/>
              </a:rPr>
              <a:t>	Nêu các bước tô màu cho tranh “ Lá cờ Việt Nam”?</a:t>
            </a:r>
            <a:endParaRPr lang="en-US" sz="260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28" y="2246867"/>
            <a:ext cx="1752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19"/>
          <p:cNvSpPr>
            <a:spLocks noChangeArrowheads="1" noChangeShapeType="1" noTextEdit="1"/>
          </p:cNvSpPr>
          <p:nvPr/>
        </p:nvSpPr>
        <p:spPr bwMode="auto">
          <a:xfrm>
            <a:off x="2709837" y="2516175"/>
            <a:ext cx="316547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Thảo luận nhóm</a:t>
            </a:r>
          </a:p>
        </p:txBody>
      </p:sp>
      <p:pic>
        <p:nvPicPr>
          <p:cNvPr id="9" name="Picture 8" descr="c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506" y="4706955"/>
            <a:ext cx="2227293" cy="146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2819376" y="3538539"/>
            <a:ext cx="604475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700">
                <a:solidFill>
                  <a:srgbClr val="3333FF"/>
                </a:solidFill>
                <a:latin typeface="Times New Roman" pitchFamily="18" charset="0"/>
              </a:rPr>
              <a:t>Trình bày các bước </a:t>
            </a:r>
            <a:r>
              <a:rPr lang="en-US" sz="2700" smtClean="0">
                <a:solidFill>
                  <a:srgbClr val="3333FF"/>
                </a:solidFill>
                <a:latin typeface="Times New Roman" pitchFamily="18" charset="0"/>
              </a:rPr>
              <a:t>tô màu cho tranh.</a:t>
            </a:r>
            <a:endParaRPr lang="en-US" sz="2700">
              <a:solidFill>
                <a:srgbClr val="3333FF"/>
              </a:solidFill>
              <a:latin typeface="Times New Roman" pitchFamily="18" charset="0"/>
            </a:endParaRPr>
          </a:p>
        </p:txBody>
      </p:sp>
      <p:pic>
        <p:nvPicPr>
          <p:cNvPr id="3" name="Picture 13" descr="IMG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07" y="2628896"/>
            <a:ext cx="1878565" cy="18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286000" y="871509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38200" y="1347759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Bài </a:t>
            </a:r>
            <a:r>
              <a:rPr lang="en-US" sz="2800" u="sng" smtClean="0">
                <a:solidFill>
                  <a:srgbClr val="002060"/>
                </a:solidFill>
              </a:rPr>
              <a:t>6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: Tô màu hoàn thiện tranh vẽ</a:t>
            </a:r>
            <a:endParaRPr lang="en-US" sz="2800" b="1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82544" y="2625714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Các bước thực hiện tô màu </a:t>
            </a:r>
            <a:r>
              <a:rPr lang="en-US" sz="2800" smtClean="0">
                <a:solidFill>
                  <a:srgbClr val="FF0000"/>
                </a:solidFill>
              </a:rPr>
              <a:t>cho tranh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1161" y="3319461"/>
            <a:ext cx="4910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Bước 1: Chọn công cụ tô </a:t>
            </a:r>
            <a:r>
              <a:rPr lang="en-US" sz="2800" smtClean="0"/>
              <a:t>màu  </a:t>
            </a:r>
            <a:endParaRPr lang="en-US" sz="2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4648" y="4378338"/>
            <a:ext cx="6014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Bước 2: </a:t>
            </a:r>
            <a:r>
              <a:rPr lang="en-US" sz="2800" smtClean="0"/>
              <a:t>Chọn </a:t>
            </a:r>
            <a:r>
              <a:rPr lang="en-US" sz="2800"/>
              <a:t>màu </a:t>
            </a:r>
            <a:r>
              <a:rPr lang="en-US" sz="2800" smtClean="0"/>
              <a:t>tô trong hộp màu. </a:t>
            </a:r>
            <a:endParaRPr lang="en-US" sz="2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74648" y="5181624"/>
            <a:ext cx="8020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Bước 3: </a:t>
            </a:r>
            <a:r>
              <a:rPr lang="en-US" sz="2800" smtClean="0"/>
              <a:t>Chọn vùng muốn tô màu, nháy chuột để tô</a:t>
            </a:r>
            <a:endParaRPr lang="en-US" sz="280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86000" y="871509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Môn: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838200" y="1347759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u="sng">
                <a:solidFill>
                  <a:srgbClr val="002060"/>
                </a:solidFill>
                <a:latin typeface="Times New Roman" pitchFamily="18" charset="0"/>
              </a:rPr>
              <a:t>Bài </a:t>
            </a:r>
            <a:r>
              <a:rPr lang="en-US" sz="2800" u="sng" smtClean="0">
                <a:solidFill>
                  <a:srgbClr val="002060"/>
                </a:solidFill>
              </a:rPr>
              <a:t>6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: Tô màu hoàn thiện tranh vẽ</a:t>
            </a:r>
            <a:endParaRPr lang="en-US" sz="2800" b="1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12" name="Picture 11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825" y="3282948"/>
            <a:ext cx="496902" cy="576404"/>
          </a:xfrm>
          <a:prstGeom prst="rect">
            <a:avLst/>
          </a:prstGeom>
        </p:spPr>
      </p:pic>
      <p:pic>
        <p:nvPicPr>
          <p:cNvPr id="13" name="Picture 12" descr="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293" y="4195773"/>
            <a:ext cx="1825650" cy="899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2" y="1579830"/>
            <a:ext cx="85344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>
                <a:ln w="11430">
                  <a:solidFill>
                    <a:srgbClr val="0070C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THỰC HÀNH </a:t>
            </a:r>
          </a:p>
        </p:txBody>
      </p:sp>
      <p:pic>
        <p:nvPicPr>
          <p:cNvPr id="9219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12088" y="549275"/>
            <a:ext cx="86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" descr="EF5A5FBE7C05422E9F0C3FC53099299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981075"/>
            <a:ext cx="8572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5" descr="FF1E1E57665942E3A74FF221CEBC42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241550"/>
            <a:ext cx="685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4545013"/>
            <a:ext cx="857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5" descr="FF1E1E57665942E3A74FF221CEBC42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1989138"/>
            <a:ext cx="685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" descr="j019538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92721" y="4414851"/>
            <a:ext cx="19050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38134" y="1089025"/>
            <a:ext cx="7667731" cy="135412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8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vi-VN" sz="28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vi-VN" sz="28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en-US" sz="28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 hình 1 rồi thực hiện tô màu để được hình 2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TextBox 4"/>
          <p:cNvSpPr txBox="1">
            <a:spLocks noChangeArrowheads="1"/>
          </p:cNvSpPr>
          <p:nvPr/>
        </p:nvSpPr>
        <p:spPr bwMode="auto">
          <a:xfrm>
            <a:off x="1204913" y="333375"/>
            <a:ext cx="6842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vi-VN" altLang="en-US" sz="3600">
                <a:solidFill>
                  <a:srgbClr val="0000FF"/>
                </a:solidFill>
                <a:cs typeface="Times New Roman" pitchFamily="18" charset="0"/>
              </a:rPr>
              <a:t>Bài thực hành</a:t>
            </a:r>
            <a:r>
              <a:rPr lang="vi-VN" altLang="en-US" sz="440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en-US" altLang="en-US" sz="440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778" y="2735253"/>
            <a:ext cx="7120035" cy="2680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77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4084</TotalTime>
  <Words>494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.VnTime</vt:lpstr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nguyen van phu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Quy ñoàng maãu soá caùc phaân soá</dc:title>
  <dc:creator>nguyen cao minh</dc:creator>
  <cp:lastModifiedBy>admin</cp:lastModifiedBy>
  <cp:revision>414</cp:revision>
  <dcterms:created xsi:type="dcterms:W3CDTF">2007-01-31T15:27:14Z</dcterms:created>
  <dcterms:modified xsi:type="dcterms:W3CDTF">2020-12-02T01:29:18Z</dcterms:modified>
</cp:coreProperties>
</file>